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03"/>
    <p:restoredTop sz="94669"/>
  </p:normalViewPr>
  <p:slideViewPr>
    <p:cSldViewPr snapToGrid="0" snapToObjects="1">
      <p:cViewPr>
        <p:scale>
          <a:sx n="30" d="100"/>
          <a:sy n="30" d="100"/>
        </p:scale>
        <p:origin x="784" y="-7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4/16/19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JPG"/><Relationship Id="rId26" Type="http://schemas.microsoft.com/office/2007/relationships/hdphoto" Target="../media/hdphoto1.wdp"/><Relationship Id="rId3" Type="http://schemas.openxmlformats.org/officeDocument/2006/relationships/image" Target="../media/image1.png"/><Relationship Id="rId34" Type="http://schemas.openxmlformats.org/officeDocument/2006/relationships/image" Target="../media/image2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1.png"/><Relationship Id="rId33"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14.JPG"/><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9.png"/><Relationship Id="rId32" Type="http://schemas.openxmlformats.org/officeDocument/2006/relationships/image" Target="../media/image27.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18.png"/><Relationship Id="rId28" Type="http://schemas.openxmlformats.org/officeDocument/2006/relationships/image" Target="../media/image23.png"/><Relationship Id="rId36" Type="http://schemas.openxmlformats.org/officeDocument/2006/relationships/image" Target="../media/image31.png"/><Relationship Id="rId10" Type="http://schemas.openxmlformats.org/officeDocument/2006/relationships/image" Target="../media/image8.png"/><Relationship Id="rId19" Type="http://schemas.openxmlformats.org/officeDocument/2006/relationships/image" Target="../media/image17.JPG"/><Relationship Id="rId31"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 Id="rId27" Type="http://schemas.openxmlformats.org/officeDocument/2006/relationships/image" Target="../media/image22.tiff"/><Relationship Id="rId30" Type="http://schemas.openxmlformats.org/officeDocument/2006/relationships/image" Target="../media/image25.png"/><Relationship Id="rId35" Type="http://schemas.openxmlformats.org/officeDocument/2006/relationships/image" Target="../media/image30.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5E978D-9B62-A34F-9EC3-F81E94ECFA26}"/>
              </a:ext>
            </a:extLst>
          </p:cNvPr>
          <p:cNvSpPr/>
          <p:nvPr/>
        </p:nvSpPr>
        <p:spPr>
          <a:xfrm>
            <a:off x="29274335" y="17735145"/>
            <a:ext cx="12757582" cy="35439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726046"/>
            <a:chOff x="1859278" y="5350030"/>
            <a:chExt cx="12801600" cy="8726046"/>
          </a:xfrm>
        </p:grpSpPr>
        <p:sp>
          <p:nvSpPr>
            <p:cNvPr id="7" name="Rectangle 6">
              <a:extLst>
                <a:ext uri="{FF2B5EF4-FFF2-40B4-BE49-F238E27FC236}">
                  <a16:creationId xmlns:a16="http://schemas.microsoft.com/office/drawing/2014/main" id="{36916C08-5070-1E47-9E41-EA285F2A36D3}"/>
                </a:ext>
              </a:extLst>
            </p:cNvPr>
            <p:cNvSpPr/>
            <p:nvPr/>
          </p:nvSpPr>
          <p:spPr>
            <a:xfrm>
              <a:off x="1859278" y="632944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078496"/>
            <a:ext cx="12801601" cy="7048083"/>
          </a:xfrm>
          <a:prstGeom prst="rect">
            <a:avLst/>
          </a:prstGeom>
          <a:noFill/>
        </p:spPr>
        <p:txBody>
          <a:bodyPr wrap="square" lIns="274320" rIns="274320" rtlCol="0">
            <a:spAutoFit/>
          </a:bodyPr>
          <a:lstStyle/>
          <a:p>
            <a:pPr algn="just"/>
            <a:r>
              <a:rPr lang="en-US" sz="3500" dirty="0"/>
              <a:t>This project employed </a:t>
            </a:r>
            <a:r>
              <a:rPr lang="en-US" sz="3500" b="1" dirty="0"/>
              <a:t>machine learning </a:t>
            </a:r>
            <a:r>
              <a:rPr lang="en-US" sz="3500" dirty="0"/>
              <a:t>concepts and processes in an attempt to teach a computer an algorithm that outputs a </a:t>
            </a:r>
            <a:r>
              <a:rPr lang="en-US" sz="3500" b="1" dirty="0"/>
              <a:t>cookie recipe</a:t>
            </a:r>
            <a:r>
              <a:rPr lang="en-US" sz="3500" dirty="0"/>
              <a:t> that is comparable to human-made recipes.</a:t>
            </a:r>
          </a:p>
          <a:p>
            <a:pPr algn="just"/>
            <a:endParaRPr lang="en-US" sz="1600" dirty="0"/>
          </a:p>
          <a:p>
            <a:pPr algn="just"/>
            <a:r>
              <a:rPr lang="en-US" sz="3500" dirty="0"/>
              <a:t>The process involved showing the algorithms a data set of cookie recipes that included details such as ingredients, ratings, and calories. A </a:t>
            </a:r>
            <a:r>
              <a:rPr lang="en-US" sz="3500" b="1" dirty="0"/>
              <a:t>deep LSTM </a:t>
            </a:r>
            <a:r>
              <a:rPr lang="en-US" sz="3500" dirty="0"/>
              <a:t>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a:t>
            </a:r>
            <a:r>
              <a:rPr lang="en-US" sz="3500" b="1" dirty="0"/>
              <a:t>to recognize and create </a:t>
            </a:r>
            <a:r>
              <a:rPr lang="en-US" sz="3500" dirty="0"/>
              <a:t>tasty cookies by looking at things such as reviews, ingredients, and calories.</a:t>
            </a:r>
          </a:p>
        </p:txBody>
      </p:sp>
      <p:grpSp>
        <p:nvGrpSpPr>
          <p:cNvPr id="5" name="Group 4">
            <a:extLst>
              <a:ext uri="{FF2B5EF4-FFF2-40B4-BE49-F238E27FC236}">
                <a16:creationId xmlns:a16="http://schemas.microsoft.com/office/drawing/2014/main" id="{AB422425-2F82-E749-898F-9A5B9E8A4760}"/>
              </a:ext>
            </a:extLst>
          </p:cNvPr>
          <p:cNvGrpSpPr/>
          <p:nvPr/>
        </p:nvGrpSpPr>
        <p:grpSpPr>
          <a:xfrm>
            <a:off x="15055971" y="4782376"/>
            <a:ext cx="13710583" cy="22995880"/>
            <a:chOff x="15370155" y="5618228"/>
            <a:chExt cx="13710583" cy="19102633"/>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9102633"/>
              <a:chOff x="28886181" y="5193030"/>
              <a:chExt cx="13555036" cy="8836686"/>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8442623"/>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555035" cy="390291"/>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460544" y="6523187"/>
              <a:ext cx="13452257" cy="1546800"/>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370468" y="15893845"/>
              <a:ext cx="13505835" cy="2518343"/>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370155" y="8021846"/>
              <a:ext cx="13611917" cy="6212766"/>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Creating Training Models For Ingredients Vectors</a:t>
              </a:r>
            </a:p>
            <a:p>
              <a:pPr algn="ctr"/>
              <a:r>
                <a:rPr lang="en-US" sz="4000" b="1" dirty="0">
                  <a:latin typeface="Calibri Light" panose="020F0302020204030204" pitchFamily="34" charset="0"/>
                  <a:cs typeface="Calibri Light" panose="020F0302020204030204" pitchFamily="34" charset="0"/>
                </a:rPr>
                <a:t>Deep Learning Neural Network (DNN)</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b="1" dirty="0">
                  <a:latin typeface="Calibri Light" panose="020F0302020204030204" pitchFamily="34" charset="0"/>
                  <a:cs typeface="Calibri Light" panose="020F0302020204030204" pitchFamily="34" charset="0"/>
                </a:rPr>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b="1" dirty="0">
                  <a:latin typeface="Calibri Light" panose="020F0302020204030204" pitchFamily="34" charset="0"/>
                  <a:cs typeface="Calibri Light" panose="020F0302020204030204" pitchFamily="34" charset="0"/>
                </a:rPr>
                <a:t> Gradient Boosting</a:t>
              </a:r>
            </a:p>
            <a:p>
              <a:pPr algn="just"/>
              <a:r>
                <a:rPr lang="en-US" sz="3500" dirty="0"/>
                <a:t>The gradient boosting algorithm applies the concept </a:t>
              </a:r>
              <a:r>
                <a:rPr lang="en-US" sz="3500"/>
                <a:t>of modifying weak learners </a:t>
              </a:r>
              <a:r>
                <a:rPr lang="en-US" sz="3500" dirty="0"/>
                <a:t>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29230319" y="21453175"/>
            <a:ext cx="12801600" cy="10537755"/>
            <a:chOff x="28661513" y="9410583"/>
            <a:chExt cx="13815909" cy="8655619"/>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661513" y="9410583"/>
              <a:ext cx="13815909" cy="8654541"/>
              <a:chOff x="14975993" y="8228755"/>
              <a:chExt cx="13815909" cy="6272588"/>
            </a:xfrm>
          </p:grpSpPr>
          <p:sp>
            <p:nvSpPr>
              <p:cNvPr id="8" name="Rectangle 7">
                <a:extLst>
                  <a:ext uri="{FF2B5EF4-FFF2-40B4-BE49-F238E27FC236}">
                    <a16:creationId xmlns:a16="http://schemas.microsoft.com/office/drawing/2014/main" id="{6B7E010B-AB00-3C46-9616-9AA95CAB78F6}"/>
                  </a:ext>
                </a:extLst>
              </p:cNvPr>
              <p:cNvSpPr/>
              <p:nvPr/>
            </p:nvSpPr>
            <p:spPr>
              <a:xfrm>
                <a:off x="15023497" y="8831958"/>
                <a:ext cx="13768404" cy="56693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4975993" y="8228755"/>
                <a:ext cx="13815909" cy="604648"/>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10312797"/>
              <a:ext cx="13511553" cy="3678312"/>
            </a:xfrm>
            <a:prstGeom prst="rect">
              <a:avLst/>
            </a:prstGeom>
            <a:noFill/>
          </p:spPr>
          <p:txBody>
            <a:bodyPr wrap="square" lIns="274320" rIns="274320" rtlCol="0">
              <a:spAutoFit/>
            </a:bodyPr>
            <a:lstStyle/>
            <a:p>
              <a:pPr algn="ctr"/>
              <a:r>
                <a:rPr lang="en-US" sz="4000" b="1" dirty="0"/>
                <a:t>Ingredients</a:t>
              </a:r>
            </a:p>
            <a:p>
              <a:pPr algn="just"/>
              <a:r>
                <a:rPr lang="en-US" sz="3500" b="1" dirty="0"/>
                <a:t>Batch B had the best results</a:t>
              </a:r>
              <a:r>
                <a:rPr lang="en-US" sz="3500" dirty="0"/>
                <a:t>, but none of the recipes beat the control cookie. Overall, the recipes generated had good responses during experiment tastings. </a:t>
              </a:r>
              <a:r>
                <a:rPr lang="en-US" sz="3500" b="1" dirty="0"/>
                <a:t>Recipe E had to be modified</a:t>
              </a:r>
              <a:r>
                <a:rPr lang="en-US" sz="3500" dirty="0"/>
                <a:t>, as it included no wet ingredients, and thus would not correctly form dough. The </a:t>
              </a:r>
              <a:r>
                <a:rPr lang="en-US" sz="3500" b="1" dirty="0"/>
                <a:t>best algorithm </a:t>
              </a:r>
              <a:r>
                <a:rPr lang="en-US" sz="3500" dirty="0"/>
                <a:t>out of those used was </a:t>
              </a:r>
              <a:r>
                <a:rPr lang="en-US" sz="3500" b="1" dirty="0"/>
                <a:t>Extremely Randomized Trees.</a:t>
              </a:r>
            </a:p>
            <a:p>
              <a:pPr algn="just"/>
              <a:endParaRPr lang="en-US" sz="3500" dirty="0"/>
            </a:p>
          </p:txBody>
        </p:sp>
        <p:sp>
          <p:nvSpPr>
            <p:cNvPr id="32" name="TextBox 31">
              <a:extLst>
                <a:ext uri="{FF2B5EF4-FFF2-40B4-BE49-F238E27FC236}">
                  <a16:creationId xmlns:a16="http://schemas.microsoft.com/office/drawing/2014/main" id="{0B99F2B0-3872-0543-8559-FCF9482AEE5B}"/>
                </a:ext>
              </a:extLst>
            </p:cNvPr>
            <p:cNvSpPr txBox="1"/>
            <p:nvPr/>
          </p:nvSpPr>
          <p:spPr>
            <a:xfrm>
              <a:off x="28921385" y="13465152"/>
              <a:ext cx="13296166" cy="4601050"/>
            </a:xfrm>
            <a:prstGeom prst="rect">
              <a:avLst/>
            </a:prstGeom>
            <a:noFill/>
          </p:spPr>
          <p:txBody>
            <a:bodyPr wrap="square" lIns="274320" rIns="274320" rtlCol="0">
              <a:spAutoFit/>
            </a:bodyPr>
            <a:lstStyle/>
            <a:p>
              <a:pPr algn="ctr"/>
              <a:r>
                <a:rPr lang="en-US" sz="4000" b="1" dirty="0"/>
                <a:t>Vector-to-Sequence Instructions</a:t>
              </a:r>
            </a:p>
            <a:p>
              <a:pPr algn="just"/>
              <a:r>
                <a:rPr lang="en-US" sz="3500" dirty="0"/>
                <a:t>Recipe instructions were created, </a:t>
              </a:r>
              <a:r>
                <a:rPr lang="en-US" sz="3500" b="1" dirty="0"/>
                <a:t>however some were not viable for use</a:t>
              </a:r>
              <a:r>
                <a:rPr lang="en-US" sz="3500" dirty="0"/>
                <a:t>, and none  generated a sequence that included every ingredient in the recipe fed into it. This may be because our dataset was not robust enough, but that can possibly be remedied through using more recipes during training the algorithm in further testing. </a:t>
              </a:r>
            </a:p>
            <a:p>
              <a:pPr algn="just"/>
              <a:r>
                <a:rPr lang="en-US" sz="3500" dirty="0"/>
                <a:t>	Improvements include ensuring that the instructions contain all ingredients in the vector that contain non-zero values and eliminating repeating loops that the algorithm gets stuck on</a:t>
              </a:r>
              <a:r>
                <a:rPr lang="en-US" sz="3800" dirty="0"/>
                <a:t>.</a:t>
              </a:r>
              <a:endParaRPr lang="en-US" sz="3500" dirty="0"/>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899183" y="13834590"/>
            <a:ext cx="12847318" cy="13943665"/>
            <a:chOff x="1900435" y="14603373"/>
            <a:chExt cx="12847318" cy="13943665"/>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00435" y="14603373"/>
              <a:ext cx="12847318" cy="13943665"/>
              <a:chOff x="1874484" y="16333760"/>
              <a:chExt cx="12847318" cy="13943665"/>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874484" y="17324656"/>
                <a:ext cx="12801600" cy="12952769"/>
                <a:chOff x="2540386" y="1918569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40386" y="1918569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a:off x="5662613" y="23131919"/>
                  <a:ext cx="6004577" cy="3875496"/>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Machine Learning Architectures</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539499" y="23740906"/>
              <a:ext cx="2946333" cy="861774"/>
            </a:xfrm>
            <a:prstGeom prst="rect">
              <a:avLst/>
            </a:prstGeom>
            <a:noFill/>
          </p:spPr>
          <p:txBody>
            <a:bodyPr wrap="square" rtlCol="0">
              <a:spAutoFit/>
            </a:bodyPr>
            <a:lstStyle/>
            <a:p>
              <a:pPr algn="l"/>
              <a:r>
                <a:rPr lang="en-US" sz="2500" dirty="0"/>
                <a:t>Extreme Trees and</a:t>
              </a:r>
            </a:p>
            <a:p>
              <a:pPr algn="l"/>
              <a:r>
                <a:rPr lang="en-US" sz="2500" dirty="0"/>
                <a:t>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15223242" y="28032504"/>
            <a:ext cx="13543311" cy="3864128"/>
            <a:chOff x="15905991" y="27664324"/>
            <a:chExt cx="12801600" cy="3864128"/>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7664324"/>
              <a:ext cx="12801600" cy="3864128"/>
              <a:chOff x="15109228" y="3702477"/>
              <a:chExt cx="12801600" cy="6402482"/>
            </a:xfrm>
          </p:grpSpPr>
          <p:sp>
            <p:nvSpPr>
              <p:cNvPr id="37" name="Rectangle 36">
                <a:extLst>
                  <a:ext uri="{FF2B5EF4-FFF2-40B4-BE49-F238E27FC236}">
                    <a16:creationId xmlns:a16="http://schemas.microsoft.com/office/drawing/2014/main" id="{0F96F2CB-F4EC-474F-8D8C-0E51DF709230}"/>
                  </a:ext>
                </a:extLst>
              </p:cNvPr>
              <p:cNvSpPr/>
              <p:nvPr/>
            </p:nvSpPr>
            <p:spPr>
              <a:xfrm>
                <a:off x="15109228" y="5385331"/>
                <a:ext cx="12801600" cy="471962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3702477"/>
                <a:ext cx="12801600" cy="1682854"/>
              </a:xfrm>
              <a:prstGeom prst="rect">
                <a:avLst/>
              </a:prstGeom>
              <a:solidFill>
                <a:schemeClr val="accent4">
                  <a:lumMod val="20000"/>
                  <a:lumOff val="80000"/>
                </a:schemeClr>
              </a:solidFill>
            </p:spPr>
            <p:txBody>
              <a:bodyPr wrap="square" rtlCol="0">
                <a:spAutoFit/>
              </a:bodyPr>
              <a:lstStyle/>
              <a:p>
                <a:pPr algn="ctr"/>
                <a:r>
                  <a:rPr lang="en-US" sz="6000" b="1" dirty="0">
                    <a:latin typeface="+mj-lt"/>
                  </a:rPr>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595897" y="28798900"/>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5"/>
          <a:stretch>
            <a:fillRect/>
          </a:stretch>
        </p:blipFill>
        <p:spPr>
          <a:xfrm>
            <a:off x="4128578" y="24109958"/>
            <a:ext cx="8342810" cy="3209313"/>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4129289" y="26804915"/>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792710"/>
            <a:ext cx="12801600" cy="115442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6"/>
          <a:stretch>
            <a:fillRect/>
          </a:stretch>
        </p:blipFill>
        <p:spPr>
          <a:xfrm>
            <a:off x="29709866" y="13206208"/>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7"/>
          <a:stretch>
            <a:fillRect/>
          </a:stretch>
        </p:blipFill>
        <p:spPr>
          <a:xfrm>
            <a:off x="36100969" y="13161812"/>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8"/>
          <a:stretch>
            <a:fillRect/>
          </a:stretch>
        </p:blipFill>
        <p:spPr>
          <a:xfrm>
            <a:off x="29371885" y="6415465"/>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9"/>
          <a:stretch>
            <a:fillRect/>
          </a:stretch>
        </p:blipFill>
        <p:spPr>
          <a:xfrm>
            <a:off x="35958143" y="9622676"/>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0"/>
          <a:stretch>
            <a:fillRect/>
          </a:stretch>
        </p:blipFill>
        <p:spPr>
          <a:xfrm>
            <a:off x="31117132" y="9642152"/>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1"/>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2"/>
          <a:stretch>
            <a:fillRect/>
          </a:stretch>
        </p:blipFill>
        <p:spPr>
          <a:xfrm>
            <a:off x="33570070" y="6418384"/>
            <a:ext cx="4056620" cy="2998221"/>
          </a:xfrm>
          <a:prstGeom prst="rect">
            <a:avLst/>
          </a:prstGeom>
        </p:spPr>
      </p:pic>
      <p:sp>
        <p:nvSpPr>
          <p:cNvPr id="64" name="TextBox 63">
            <a:extLst>
              <a:ext uri="{FF2B5EF4-FFF2-40B4-BE49-F238E27FC236}">
                <a16:creationId xmlns:a16="http://schemas.microsoft.com/office/drawing/2014/main" id="{21CDE67C-34C3-FC4E-8D89-59F65BE0F647}"/>
              </a:ext>
            </a:extLst>
          </p:cNvPr>
          <p:cNvSpPr txBox="1"/>
          <p:nvPr/>
        </p:nvSpPr>
        <p:spPr>
          <a:xfrm>
            <a:off x="33673104" y="5923587"/>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708535"/>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671959"/>
            <a:ext cx="6465737" cy="477054"/>
          </a:xfrm>
          <a:prstGeom prst="rect">
            <a:avLst/>
          </a:prstGeom>
          <a:noFill/>
        </p:spPr>
        <p:txBody>
          <a:bodyPr wrap="square" rtlCol="0">
            <a:spAutoFit/>
          </a:bodyPr>
          <a:lstStyle/>
          <a:p>
            <a:pPr algn="ctr"/>
            <a:r>
              <a:rPr lang="en-US" sz="2500" dirty="0"/>
              <a:t>∆: Machine Learning – Control</a:t>
            </a:r>
          </a:p>
        </p:txBody>
      </p:sp>
      <p:sp>
        <p:nvSpPr>
          <p:cNvPr id="73" name="TextBox 72">
            <a:extLst>
              <a:ext uri="{FF2B5EF4-FFF2-40B4-BE49-F238E27FC236}">
                <a16:creationId xmlns:a16="http://schemas.microsoft.com/office/drawing/2014/main" id="{2A85A8F8-2038-5749-A3AA-BEB3AD601F27}"/>
              </a:ext>
            </a:extLst>
          </p:cNvPr>
          <p:cNvSpPr txBox="1"/>
          <p:nvPr/>
        </p:nvSpPr>
        <p:spPr>
          <a:xfrm>
            <a:off x="29482677" y="20579723"/>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31552641" y="20579723"/>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33696267" y="2057972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35735550" y="20567409"/>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37873610" y="20579723"/>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40034673" y="20581442"/>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13"/>
          <a:stretch>
            <a:fillRect/>
          </a:stretch>
        </p:blipFill>
        <p:spPr>
          <a:xfrm>
            <a:off x="2469621" y="226464"/>
            <a:ext cx="4265509" cy="4265509"/>
          </a:xfrm>
          <a:prstGeom prst="rect">
            <a:avLst/>
          </a:prstGeom>
        </p:spPr>
      </p:pic>
      <p:pic>
        <p:nvPicPr>
          <p:cNvPr id="101" name="Picture 100" descr="A bowl of food on a plate&#10;&#10;Description automatically generated">
            <a:extLst>
              <a:ext uri="{FF2B5EF4-FFF2-40B4-BE49-F238E27FC236}">
                <a16:creationId xmlns:a16="http://schemas.microsoft.com/office/drawing/2014/main" id="{A9908137-8B38-B843-9D03-F035EE7CB44C}"/>
              </a:ext>
            </a:extLst>
          </p:cNvPr>
          <p:cNvPicPr>
            <a:picLocks noChangeAspect="1"/>
          </p:cNvPicPr>
          <p:nvPr/>
        </p:nvPicPr>
        <p:blipFill rotWithShape="1">
          <a:blip r:embed="rId14"/>
          <a:srcRect l="31786" t="17993" r="21003" b="20165"/>
          <a:stretch/>
        </p:blipFill>
        <p:spPr>
          <a:xfrm rot="5400000">
            <a:off x="29483803" y="18884867"/>
            <a:ext cx="1688109" cy="1749815"/>
          </a:xfrm>
          <a:prstGeom prst="rect">
            <a:avLst/>
          </a:prstGeom>
        </p:spPr>
      </p:pic>
      <p:pic>
        <p:nvPicPr>
          <p:cNvPr id="102" name="Picture 101" descr="A close up of a cage&#10;&#10;Description automatically generated">
            <a:extLst>
              <a:ext uri="{FF2B5EF4-FFF2-40B4-BE49-F238E27FC236}">
                <a16:creationId xmlns:a16="http://schemas.microsoft.com/office/drawing/2014/main" id="{E36F1379-C74F-0843-9948-F6017E69A9F4}"/>
              </a:ext>
            </a:extLst>
          </p:cNvPr>
          <p:cNvPicPr>
            <a:picLocks noChangeAspect="1"/>
          </p:cNvPicPr>
          <p:nvPr/>
        </p:nvPicPr>
        <p:blipFill rotWithShape="1">
          <a:blip r:embed="rId15"/>
          <a:srcRect l="19240" t="20122" r="25340" b="7282"/>
          <a:stretch/>
        </p:blipFill>
        <p:spPr>
          <a:xfrm rot="5400000">
            <a:off x="31571996" y="18884866"/>
            <a:ext cx="1688107" cy="1749815"/>
          </a:xfrm>
          <a:prstGeom prst="rect">
            <a:avLst/>
          </a:prstGeom>
        </p:spPr>
      </p:pic>
      <p:pic>
        <p:nvPicPr>
          <p:cNvPr id="103" name="Picture 102" descr="A red white and blue plate sitting on a table&#10;&#10;Description automatically generated">
            <a:extLst>
              <a:ext uri="{FF2B5EF4-FFF2-40B4-BE49-F238E27FC236}">
                <a16:creationId xmlns:a16="http://schemas.microsoft.com/office/drawing/2014/main" id="{E0B0BCB9-C8A2-6A43-899F-AFAC5A1E4BE1}"/>
              </a:ext>
            </a:extLst>
          </p:cNvPr>
          <p:cNvPicPr>
            <a:picLocks noChangeAspect="1"/>
          </p:cNvPicPr>
          <p:nvPr/>
        </p:nvPicPr>
        <p:blipFill rotWithShape="1">
          <a:blip r:embed="rId16"/>
          <a:srcRect l="19625" t="18094" r="29920" b="15769"/>
          <a:stretch/>
        </p:blipFill>
        <p:spPr>
          <a:xfrm rot="5400000">
            <a:off x="33708422" y="18877665"/>
            <a:ext cx="1702508" cy="1749817"/>
          </a:xfrm>
          <a:prstGeom prst="rect">
            <a:avLst/>
          </a:prstGeom>
        </p:spPr>
      </p:pic>
      <p:pic>
        <p:nvPicPr>
          <p:cNvPr id="104" name="Picture 103" descr="A bowl of food on a plate&#10;&#10;Description automatically generated">
            <a:extLst>
              <a:ext uri="{FF2B5EF4-FFF2-40B4-BE49-F238E27FC236}">
                <a16:creationId xmlns:a16="http://schemas.microsoft.com/office/drawing/2014/main" id="{A76942AF-AD1E-9E46-9859-A5E3B3392941}"/>
              </a:ext>
            </a:extLst>
          </p:cNvPr>
          <p:cNvPicPr>
            <a:picLocks noChangeAspect="1"/>
          </p:cNvPicPr>
          <p:nvPr/>
        </p:nvPicPr>
        <p:blipFill rotWithShape="1">
          <a:blip r:embed="rId17"/>
          <a:srcRect l="32634" t="33197" r="32719" b="19260"/>
          <a:stretch/>
        </p:blipFill>
        <p:spPr>
          <a:xfrm rot="5400000">
            <a:off x="40062549" y="18884866"/>
            <a:ext cx="1688108" cy="1749814"/>
          </a:xfrm>
          <a:prstGeom prst="rect">
            <a:avLst/>
          </a:prstGeom>
        </p:spPr>
      </p:pic>
      <p:pic>
        <p:nvPicPr>
          <p:cNvPr id="105" name="Picture 104" descr="A picture containing table, floor, indoor, food&#10;&#10;Description automatically generated">
            <a:extLst>
              <a:ext uri="{FF2B5EF4-FFF2-40B4-BE49-F238E27FC236}">
                <a16:creationId xmlns:a16="http://schemas.microsoft.com/office/drawing/2014/main" id="{A0F81E35-BE04-244D-ABB5-0CEF1AC6BBA3}"/>
              </a:ext>
            </a:extLst>
          </p:cNvPr>
          <p:cNvPicPr>
            <a:picLocks noChangeAspect="1"/>
          </p:cNvPicPr>
          <p:nvPr/>
        </p:nvPicPr>
        <p:blipFill rotWithShape="1">
          <a:blip r:embed="rId18"/>
          <a:srcRect l="34325" t="18551" r="22129" b="24929"/>
          <a:stretch/>
        </p:blipFill>
        <p:spPr>
          <a:xfrm rot="5400000">
            <a:off x="37904464" y="18884867"/>
            <a:ext cx="1688107" cy="1749814"/>
          </a:xfrm>
          <a:prstGeom prst="rect">
            <a:avLst/>
          </a:prstGeom>
        </p:spPr>
      </p:pic>
      <p:pic>
        <p:nvPicPr>
          <p:cNvPr id="106" name="Picture 105" descr="A picture containing indoor, floor, table, plate&#10;&#10;Description automatically generated">
            <a:extLst>
              <a:ext uri="{FF2B5EF4-FFF2-40B4-BE49-F238E27FC236}">
                <a16:creationId xmlns:a16="http://schemas.microsoft.com/office/drawing/2014/main" id="{576A287C-8380-0B4D-A76A-A9C3C2A610EC}"/>
              </a:ext>
            </a:extLst>
          </p:cNvPr>
          <p:cNvPicPr>
            <a:picLocks noChangeAspect="1"/>
          </p:cNvPicPr>
          <p:nvPr/>
        </p:nvPicPr>
        <p:blipFill rotWithShape="1">
          <a:blip r:embed="rId19"/>
          <a:srcRect l="31439" t="16138" r="26205" b="23052"/>
          <a:stretch/>
        </p:blipFill>
        <p:spPr>
          <a:xfrm rot="5400000">
            <a:off x="35755617" y="18894107"/>
            <a:ext cx="1688107" cy="1731335"/>
          </a:xfrm>
          <a:prstGeom prst="rect">
            <a:avLst/>
          </a:prstGeom>
        </p:spPr>
      </p:pic>
      <p:sp>
        <p:nvSpPr>
          <p:cNvPr id="108" name="TextBox 107">
            <a:extLst>
              <a:ext uri="{FF2B5EF4-FFF2-40B4-BE49-F238E27FC236}">
                <a16:creationId xmlns:a16="http://schemas.microsoft.com/office/drawing/2014/main" id="{91CB52F7-EBE2-854B-ABA8-0064862D9D99}"/>
              </a:ext>
            </a:extLst>
          </p:cNvPr>
          <p:cNvSpPr txBox="1"/>
          <p:nvPr/>
        </p:nvSpPr>
        <p:spPr>
          <a:xfrm>
            <a:off x="29252326" y="17648585"/>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Cookies</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D33CD3-FFCE-314D-9168-C02AE13A55A5}"/>
                  </a:ext>
                </a:extLst>
              </p:cNvPr>
              <p:cNvSpPr txBox="1"/>
              <p:nvPr/>
            </p:nvSpPr>
            <p:spPr>
              <a:xfrm>
                <a:off x="18467596" y="14795357"/>
                <a:ext cx="6788666" cy="2388154"/>
              </a:xfrm>
              <a:prstGeom prst="rect">
                <a:avLst/>
              </a:prstGeom>
              <a:noFill/>
            </p:spPr>
            <p:txBody>
              <a:bodyPr wrap="square" numCol="1" rtlCol="0">
                <a:spAutoFit/>
              </a:bodyPr>
              <a:lstStyle/>
              <a:p>
                <a:pPr algn="ctr"/>
                <a:r>
                  <a:rPr lang="en-US" sz="4000" b="1" i="1" dirty="0">
                    <a:latin typeface="+mj-lt"/>
                  </a:rPr>
                  <a:t>Calculating Mean Square Error </a:t>
                </a:r>
              </a:p>
              <a:p>
                <a:pPr algn="ctr"/>
                <a14:m>
                  <m:oMathPara xmlns:m="http://schemas.openxmlformats.org/officeDocument/2006/math">
                    <m:oMathParaPr>
                      <m:jc m:val="centerGroup"/>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𝑛</m:t>
                          </m:r>
                        </m:den>
                      </m:f>
                      <m:nary>
                        <m:naryPr>
                          <m:chr m:val="∑"/>
                          <m:ctrlPr>
                            <a:rPr lang="en-US"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n-US" sz="4000" i="1">
                                  <a:latin typeface="Cambria Math" panose="02040503050406030204" pitchFamily="18" charset="0"/>
                                </a:rPr>
                              </m:ctrlPr>
                            </m:sSupPr>
                            <m:e>
                              <m:r>
                                <a:rPr lang="en-US" sz="4000" i="1">
                                  <a:latin typeface="Cambria Math" panose="02040503050406030204" pitchFamily="18" charset="0"/>
                                </a:rPr>
                                <m:t>(</m:t>
                              </m:r>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r>
                                <a:rPr lang="en-US" sz="4000" i="1">
                                  <a:latin typeface="Cambria Math" panose="02040503050406030204" pitchFamily="18" charset="0"/>
                                </a:rPr>
                                <m:t>)</m:t>
                              </m:r>
                            </m:e>
                            <m:sup>
                              <m:r>
                                <a:rPr lang="en-US" sz="4000" i="1">
                                  <a:latin typeface="Cambria Math" panose="02040503050406030204" pitchFamily="18" charset="0"/>
                                </a:rPr>
                                <m:t>2</m:t>
                              </m:r>
                            </m:sup>
                          </m:sSup>
                          <m:r>
                            <a:rPr lang="en-US" sz="4000" i="1">
                              <a:latin typeface="Cambria Math" panose="02040503050406030204" pitchFamily="18" charset="0"/>
                            </a:rPr>
                            <m:t> </m:t>
                          </m:r>
                        </m:e>
                      </m:nary>
                    </m:oMath>
                  </m:oMathPara>
                </a14:m>
                <a:endParaRPr lang="en-US" sz="4000" dirty="0"/>
              </a:p>
            </p:txBody>
          </p:sp>
        </mc:Choice>
        <mc:Fallback xmlns="">
          <p:sp>
            <p:nvSpPr>
              <p:cNvPr id="61" name="TextBox 60">
                <a:extLst>
                  <a:ext uri="{FF2B5EF4-FFF2-40B4-BE49-F238E27FC236}">
                    <a16:creationId xmlns:a16="http://schemas.microsoft.com/office/drawing/2014/main" id="{80D33CD3-FFCE-314D-9168-C02AE13A55A5}"/>
                  </a:ext>
                </a:extLst>
              </p:cNvPr>
              <p:cNvSpPr txBox="1">
                <a:spLocks noRot="1" noChangeAspect="1" noMove="1" noResize="1" noEditPoints="1" noAdjustHandles="1" noChangeArrowheads="1" noChangeShapeType="1" noTextEdit="1"/>
              </p:cNvSpPr>
              <p:nvPr/>
            </p:nvSpPr>
            <p:spPr>
              <a:xfrm>
                <a:off x="18467596" y="14795357"/>
                <a:ext cx="6788666" cy="2388154"/>
              </a:xfrm>
              <a:prstGeom prst="rect">
                <a:avLst/>
              </a:prstGeom>
              <a:blipFill>
                <a:blip r:embed="rId22"/>
                <a:stretch>
                  <a:fillRect l="-187" t="-57143" r="-1866" b="-124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0D18CCA-F5E5-3E44-AADE-04D5353B0CD4}"/>
                  </a:ext>
                </a:extLst>
              </p:cNvPr>
              <p:cNvSpPr txBox="1"/>
              <p:nvPr/>
            </p:nvSpPr>
            <p:spPr>
              <a:xfrm>
                <a:off x="16917439" y="20082886"/>
                <a:ext cx="10126213" cy="2439322"/>
              </a:xfrm>
              <a:prstGeom prst="rect">
                <a:avLst/>
              </a:prstGeom>
              <a:noFill/>
            </p:spPr>
            <p:txBody>
              <a:bodyPr wrap="square" numCol="1" rtlCol="0">
                <a:spAutoFit/>
              </a:bodyPr>
              <a:lstStyle/>
              <a:p>
                <a:pPr algn="ctr"/>
                <a:r>
                  <a:rPr lang="en-US" sz="4000" b="1" i="1" dirty="0">
                    <a:latin typeface="+mj-lt"/>
                  </a:rPr>
                  <a:t>Minimizing</a:t>
                </a:r>
                <a:r>
                  <a:rPr lang="en-US" sz="4000" b="1" i="1" dirty="0"/>
                  <a:t> </a:t>
                </a:r>
                <a:r>
                  <a:rPr lang="en-US" sz="4000" b="1" i="1" dirty="0">
                    <a:latin typeface="+mj-lt"/>
                  </a:rPr>
                  <a:t>Cross Entropy Loss</a:t>
                </a:r>
              </a:p>
              <a:p>
                <a:pPr algn="ct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𝑁</m:t>
                          </m:r>
                        </m:den>
                      </m:f>
                      <m:nary>
                        <m:naryPr>
                          <m:chr m:val="∑"/>
                          <m:ctrlPr>
                            <a:rPr lang="en-US" sz="4000" i="1" smtClean="0">
                              <a:latin typeface="Cambria Math" panose="02040503050406030204" pitchFamily="18" charset="0"/>
                            </a:rPr>
                          </m:ctrlPr>
                        </m:naryPr>
                        <m:sub>
                          <m:r>
                            <m:rPr>
                              <m:brk m:alnAt="23"/>
                            </m:rPr>
                            <a:rPr lang="en-US" sz="4000" b="0" i="1" smtClean="0">
                              <a:latin typeface="Cambria Math" panose="02040503050406030204" pitchFamily="18" charset="0"/>
                            </a:rPr>
                            <m:t>𝑛</m:t>
                          </m:r>
                          <m:r>
                            <a:rPr lang="en-US" sz="4000" b="0" i="1" smtClean="0">
                              <a:latin typeface="Cambria Math" panose="02040503050406030204" pitchFamily="18" charset="0"/>
                            </a:rPr>
                            <m:t>=1</m:t>
                          </m:r>
                        </m:sub>
                        <m:sup>
                          <m:r>
                            <a:rPr lang="en-US" sz="4000" b="0" i="1" smtClean="0">
                              <a:latin typeface="Cambria Math" panose="02040503050406030204" pitchFamily="18" charset="0"/>
                            </a:rPr>
                            <m:t>𝑁</m:t>
                          </m:r>
                        </m:sup>
                        <m:e>
                          <m:nary>
                            <m:naryPr>
                              <m:chr m:val="∑"/>
                              <m:supHide m:val="on"/>
                              <m:ctrlPr>
                                <a:rPr lang="en-US" sz="4000" i="1" smtClean="0">
                                  <a:latin typeface="Cambria Math" panose="02040503050406030204" pitchFamily="18" charset="0"/>
                                </a:rPr>
                              </m:ctrlPr>
                            </m:naryPr>
                            <m:sub>
                              <m:r>
                                <m:rPr>
                                  <m:brk m:alnAt="7"/>
                                </m:rPr>
                                <a:rPr lang="en-US" sz="4000" b="0" i="1" smtClean="0">
                                  <a:latin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𝐶</m:t>
                              </m:r>
                            </m:sub>
                            <m:sup/>
                            <m:e>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func>
                                <m:funcPr>
                                  <m:ctrlPr>
                                    <a:rPr lang="en-US" sz="4000" i="1" smtClean="0">
                                      <a:latin typeface="Cambria Math" panose="02040503050406030204" pitchFamily="18" charset="0"/>
                                    </a:rPr>
                                  </m:ctrlPr>
                                </m:funcPr>
                                <m:fName>
                                  <m:r>
                                    <m:rPr>
                                      <m:sty m:val="p"/>
                                    </m:rPr>
                                    <a:rPr lang="en-US" sz="4000" i="0" smtClean="0">
                                      <a:latin typeface="Cambria Math" panose="02040503050406030204" pitchFamily="18" charset="0"/>
                                    </a:rPr>
                                    <m:t>ln</m:t>
                                  </m:r>
                                </m:fName>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+(1−</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ln</m:t>
                                      </m:r>
                                    </m:fName>
                                    <m:e>
                                      <m:r>
                                        <a:rPr lang="en-US" sz="4000" b="0" i="1" smtClean="0">
                                          <a:latin typeface="Cambria Math" panose="02040503050406030204" pitchFamily="18" charset="0"/>
                                        </a:rPr>
                                        <m:t>(1−</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m:t>
                                      </m:r>
                                    </m:e>
                                  </m:func>
                                </m:e>
                              </m:func>
                            </m:e>
                          </m:nary>
                        </m:e>
                      </m:nary>
                    </m:oMath>
                  </m:oMathPara>
                </a14:m>
                <a:endParaRPr lang="en-US" sz="4000" dirty="0"/>
              </a:p>
            </p:txBody>
          </p:sp>
        </mc:Choice>
        <mc:Fallback xmlns="">
          <p:sp>
            <p:nvSpPr>
              <p:cNvPr id="109" name="TextBox 108">
                <a:extLst>
                  <a:ext uri="{FF2B5EF4-FFF2-40B4-BE49-F238E27FC236}">
                    <a16:creationId xmlns:a16="http://schemas.microsoft.com/office/drawing/2014/main" id="{C0D18CCA-F5E5-3E44-AADE-04D5353B0CD4}"/>
                  </a:ext>
                </a:extLst>
              </p:cNvPr>
              <p:cNvSpPr txBox="1">
                <a:spLocks noRot="1" noChangeAspect="1" noMove="1" noResize="1" noEditPoints="1" noAdjustHandles="1" noChangeArrowheads="1" noChangeShapeType="1" noTextEdit="1"/>
              </p:cNvSpPr>
              <p:nvPr/>
            </p:nvSpPr>
            <p:spPr>
              <a:xfrm>
                <a:off x="16917439" y="20082886"/>
                <a:ext cx="10126213" cy="2439322"/>
              </a:xfrm>
              <a:prstGeom prst="rect">
                <a:avLst/>
              </a:prstGeom>
              <a:blipFill>
                <a:blip r:embed="rId23"/>
                <a:stretch>
                  <a:fillRect l="-10540" t="-53886" b="-122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61849BD-D371-8E4D-8DCA-F14904C4BF6D}"/>
                  </a:ext>
                </a:extLst>
              </p:cNvPr>
              <p:cNvSpPr txBox="1"/>
              <p:nvPr/>
            </p:nvSpPr>
            <p:spPr>
              <a:xfrm>
                <a:off x="22859099" y="25854482"/>
                <a:ext cx="4657897" cy="1883230"/>
              </a:xfrm>
              <a:prstGeom prst="rect">
                <a:avLst/>
              </a:prstGeom>
              <a:noFill/>
            </p:spPr>
            <p:txBody>
              <a:bodyPr wrap="square" rtlCol="0">
                <a:spAutoFit/>
              </a:bodyPr>
              <a:lstStyle/>
              <a:p>
                <a:pPr algn="ctr"/>
                <a:r>
                  <a:rPr lang="en-US" sz="4000" b="1" i="1" dirty="0">
                    <a:latin typeface="+mj-lt"/>
                  </a:rPr>
                  <a:t>Uniqueness </a:t>
                </a:r>
              </a:p>
              <a:p>
                <a:pPr algn="ctr"/>
                <a14:m>
                  <m:oMathPara xmlns:m="http://schemas.openxmlformats.org/officeDocument/2006/math">
                    <m:oMathParaPr>
                      <m:jc m:val="centerGroup"/>
                    </m:oMathParaPr>
                    <m:oMath xmlns:m="http://schemas.openxmlformats.org/officeDocument/2006/math">
                      <m:func>
                        <m:funcPr>
                          <m:ctrlPr>
                            <a:rPr lang="en-US" sz="4000" i="1" dirty="0" smtClean="0">
                              <a:latin typeface="Cambria Math" panose="02040503050406030204" pitchFamily="18" charset="0"/>
                            </a:rPr>
                          </m:ctrlPr>
                        </m:funcPr>
                        <m:fName>
                          <m:limLow>
                            <m:limLowPr>
                              <m:ctrlPr>
                                <a:rPr lang="en-US" sz="4000" i="1" dirty="0" smtClean="0">
                                  <a:latin typeface="Cambria Math" panose="02040503050406030204" pitchFamily="18" charset="0"/>
                                </a:rPr>
                              </m:ctrlPr>
                            </m:limLowPr>
                            <m:e>
                              <m:r>
                                <m:rPr>
                                  <m:sty m:val="p"/>
                                </m:rPr>
                                <a:rPr lang="en-US" sz="4000" i="0" dirty="0" smtClean="0">
                                  <a:latin typeface="Cambria Math" panose="02040503050406030204" pitchFamily="18" charset="0"/>
                                </a:rPr>
                                <m:t>min</m:t>
                              </m:r>
                            </m:e>
                            <m:lim>
                              <m:r>
                                <a:rPr lang="en-US" sz="4000" b="0" i="1" dirty="0" smtClean="0">
                                  <a:latin typeface="Cambria Math" panose="02040503050406030204" pitchFamily="18" charset="0"/>
                                </a:rPr>
                                <m:t>𝑖</m:t>
                              </m:r>
                              <m:r>
                                <a:rPr lang="en-US" sz="4000" b="0" i="1" dirty="0" smtClean="0">
                                  <a:latin typeface="Cambria Math" panose="02040503050406030204" pitchFamily="18" charset="0"/>
                                </a:rPr>
                                <m:t>=1,…,</m:t>
                              </m:r>
                              <m:r>
                                <a:rPr lang="en-US" sz="4000" b="0" i="1" dirty="0" smtClean="0">
                                  <a:latin typeface="Cambria Math" panose="02040503050406030204" pitchFamily="18" charset="0"/>
                                </a:rPr>
                                <m:t>𝑁</m:t>
                              </m:r>
                            </m:lim>
                          </m:limLow>
                        </m:fName>
                        <m:e>
                          <m:r>
                            <m:rPr>
                              <m:nor/>
                            </m:rPr>
                            <a:rPr lang="en-US" sz="4000" dirty="0"/>
                            <m:t>||</m:t>
                          </m:r>
                          <m:sSub>
                            <m:sSubPr>
                              <m:ctrlPr>
                                <a:rPr lang="en-US" sz="4000" b="1" i="1" dirty="0" smtClean="0">
                                  <a:latin typeface="Cambria Math" panose="02040503050406030204" pitchFamily="18" charset="0"/>
                                </a:rPr>
                              </m:ctrlPr>
                            </m:sSubPr>
                            <m:e>
                              <m:r>
                                <a:rPr lang="en-US" sz="4000" b="1" i="1" dirty="0" smtClean="0">
                                  <a:latin typeface="Cambria Math" panose="02040503050406030204" pitchFamily="18" charset="0"/>
                                </a:rPr>
                                <m:t>𝒙</m:t>
                              </m:r>
                            </m:e>
                            <m:sub>
                              <m:r>
                                <a:rPr lang="en-US" sz="4000" b="1" i="1" dirty="0" smtClean="0">
                                  <a:latin typeface="Cambria Math" panose="02040503050406030204" pitchFamily="18" charset="0"/>
                                </a:rPr>
                                <m:t>𝒊</m:t>
                              </m:r>
                            </m:sub>
                          </m:sSub>
                          <m:r>
                            <m:rPr>
                              <m:nor/>
                            </m:rPr>
                            <a:rPr lang="en-US" sz="4000" b="1" dirty="0"/>
                            <m:t> </m:t>
                          </m:r>
                          <m:r>
                            <m:rPr>
                              <m:nor/>
                            </m:rPr>
                            <a:rPr lang="en-US" sz="4000" dirty="0"/>
                            <m:t>− </m:t>
                          </m:r>
                          <m:sSup>
                            <m:sSupPr>
                              <m:ctrlPr>
                                <a:rPr lang="en-US" sz="4000" i="1" dirty="0" smtClean="0">
                                  <a:latin typeface="Cambria Math" panose="02040503050406030204" pitchFamily="18" charset="0"/>
                                </a:rPr>
                              </m:ctrlPr>
                            </m:sSupPr>
                            <m:e>
                              <m:r>
                                <a:rPr lang="en-US" sz="4000" b="0" i="1" dirty="0" smtClean="0">
                                  <a:latin typeface="Cambria Math" panose="02040503050406030204" pitchFamily="18" charset="0"/>
                                </a:rPr>
                                <m:t>𝑥</m:t>
                              </m:r>
                            </m:e>
                            <m:sup>
                              <m:r>
                                <a:rPr lang="en-US" sz="4000" b="0" i="1" dirty="0" smtClean="0">
                                  <a:latin typeface="Cambria Math" panose="02040503050406030204" pitchFamily="18" charset="0"/>
                                </a:rPr>
                                <m:t>∗</m:t>
                              </m:r>
                            </m:sup>
                          </m:sSup>
                          <m:r>
                            <m:rPr>
                              <m:nor/>
                            </m:rPr>
                            <a:rPr lang="en-US" sz="4000" dirty="0"/>
                            <m:t>||</m:t>
                          </m:r>
                        </m:e>
                      </m:func>
                    </m:oMath>
                  </m:oMathPara>
                </a14:m>
                <a:endParaRPr lang="en-US" sz="4000" dirty="0"/>
              </a:p>
            </p:txBody>
          </p:sp>
        </mc:Choice>
        <mc:Fallback xmlns="">
          <p:sp>
            <p:nvSpPr>
              <p:cNvPr id="67" name="TextBox 66">
                <a:extLst>
                  <a:ext uri="{FF2B5EF4-FFF2-40B4-BE49-F238E27FC236}">
                    <a16:creationId xmlns:a16="http://schemas.microsoft.com/office/drawing/2014/main" id="{461849BD-D371-8E4D-8DCA-F14904C4BF6D}"/>
                  </a:ext>
                </a:extLst>
              </p:cNvPr>
              <p:cNvSpPr txBox="1">
                <a:spLocks noRot="1" noChangeAspect="1" noMove="1" noResize="1" noEditPoints="1" noAdjustHandles="1" noChangeArrowheads="1" noChangeShapeType="1" noTextEdit="1"/>
              </p:cNvSpPr>
              <p:nvPr/>
            </p:nvSpPr>
            <p:spPr>
              <a:xfrm>
                <a:off x="22859099" y="25854482"/>
                <a:ext cx="4657897" cy="1883230"/>
              </a:xfrm>
              <a:prstGeom prst="rect">
                <a:avLst/>
              </a:prstGeom>
              <a:blipFill>
                <a:blip r:embed="rId24"/>
                <a:stretch>
                  <a:fillRect t="-5369"/>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8D5B148-C0B3-5940-B9F2-5B63DDA721C7}"/>
              </a:ext>
            </a:extLst>
          </p:cNvPr>
          <p:cNvSpPr txBox="1"/>
          <p:nvPr/>
        </p:nvSpPr>
        <p:spPr>
          <a:xfrm>
            <a:off x="15192682" y="22491435"/>
            <a:ext cx="13505835" cy="263149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Testing the Cookies</a:t>
            </a:r>
          </a:p>
          <a:p>
            <a:pPr algn="just"/>
            <a:r>
              <a:rPr lang="en-US" sz="4000" dirty="0"/>
              <a:t>We did taste tests of each machine learning cookie against the same control cookie, serving 40 of each cookie on campus per test. The typical rate was around 30 for each cookie.</a:t>
            </a:r>
          </a:p>
        </p:txBody>
      </p:sp>
      <p:sp>
        <p:nvSpPr>
          <p:cNvPr id="79" name="TextBox 78">
            <a:extLst>
              <a:ext uri="{FF2B5EF4-FFF2-40B4-BE49-F238E27FC236}">
                <a16:creationId xmlns:a16="http://schemas.microsoft.com/office/drawing/2014/main" id="{C6FCEA9C-81AF-F749-8451-2F01BAEF3B9A}"/>
              </a:ext>
            </a:extLst>
          </p:cNvPr>
          <p:cNvSpPr txBox="1"/>
          <p:nvPr/>
        </p:nvSpPr>
        <p:spPr>
          <a:xfrm>
            <a:off x="15301502" y="25944954"/>
            <a:ext cx="6698681" cy="1601361"/>
          </a:xfrm>
          <a:prstGeom prst="rect">
            <a:avLst/>
          </a:prstGeom>
          <a:noFill/>
        </p:spPr>
        <p:txBody>
          <a:bodyPr wrap="square" numCol="1" rtlCol="0">
            <a:spAutoFit/>
          </a:bodyPr>
          <a:lstStyle/>
          <a:p>
            <a:pPr algn="ctr"/>
            <a:r>
              <a:rPr lang="en-US" sz="4000" b="1" i="1" dirty="0">
                <a:latin typeface="+mj-lt"/>
              </a:rPr>
              <a:t>Simplicity</a:t>
            </a:r>
            <a:br>
              <a:rPr lang="en-US" sz="4000" b="1" dirty="0">
                <a:latin typeface="+mj-lt"/>
              </a:rPr>
            </a:br>
            <a:r>
              <a:rPr lang="en-US" sz="4000" dirty="0"/>
              <a:t>||y - y*|| + ||</a:t>
            </a:r>
            <a:r>
              <a:rPr lang="en-US" sz="4000" b="1" dirty="0"/>
              <a:t>w</a:t>
            </a:r>
            <a:r>
              <a:rPr lang="en-US" sz="4000" dirty="0"/>
              <a:t>||</a:t>
            </a:r>
            <a:endParaRPr lang="en-US" sz="4000" dirty="0">
              <a:latin typeface="+mj-lt"/>
            </a:endParaRPr>
          </a:p>
        </p:txBody>
      </p:sp>
      <p:pic>
        <p:nvPicPr>
          <p:cNvPr id="19" name="Picture 18">
            <a:extLst>
              <a:ext uri="{FF2B5EF4-FFF2-40B4-BE49-F238E27FC236}">
                <a16:creationId xmlns:a16="http://schemas.microsoft.com/office/drawing/2014/main" id="{FF121E8D-71D3-A541-9EF6-51934DD9D2DF}"/>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4857" b="95806" l="7000" r="96667">
                        <a14:foregroundMark x1="15234" y1="22998" x2="29556" y2="10817"/>
                        <a14:foregroundMark x1="29556" y1="10817" x2="37222" y2="9272"/>
                        <a14:foregroundMark x1="37222" y1="9272" x2="43667" y2="12914"/>
                        <a14:foregroundMark x1="43667" y1="12914" x2="46444" y2="19647"/>
                        <a14:foregroundMark x1="46444" y1="19647" x2="45556" y2="34658"/>
                        <a14:foregroundMark x1="45556" y1="34658" x2="41889" y2="41943"/>
                        <a14:foregroundMark x1="41889" y1="41943" x2="36444" y2="47461"/>
                        <a14:foregroundMark x1="36444" y1="47461" x2="29000" y2="50662"/>
                        <a14:foregroundMark x1="29000" y1="50662" x2="22111" y2="47792"/>
                        <a14:foregroundMark x1="22111" y1="47792" x2="16556" y2="41611"/>
                        <a14:foregroundMark x1="16556" y1="41611" x2="13222" y2="27373"/>
                        <a14:foregroundMark x1="13222" y1="27373" x2="13889" y2="25055"/>
                        <a14:foregroundMark x1="10564" y1="30190" x2="7333" y2="42274"/>
                        <a14:foregroundMark x1="7333" y1="42274" x2="12111" y2="58830"/>
                        <a14:foregroundMark x1="12111" y1="58830" x2="18222" y2="65673"/>
                        <a14:foregroundMark x1="18222" y1="65673" x2="26333" y2="67660"/>
                        <a14:foregroundMark x1="26333" y1="67660" x2="31667" y2="60155"/>
                        <a14:foregroundMark x1="31667" y1="60155" x2="33444" y2="53091"/>
                        <a14:foregroundMark x1="33444" y1="53091" x2="31000" y2="46468"/>
                        <a14:foregroundMark x1="31000" y1="46468" x2="15444" y2="29801"/>
                        <a14:foregroundMark x1="15444" y1="29801" x2="11556" y2="28808"/>
                        <a14:foregroundMark x1="6369" y1="61439" x2="15444" y2="78587"/>
                        <a14:foregroundMark x1="15444" y1="78587" x2="25556" y2="88742"/>
                        <a14:foregroundMark x1="25556" y1="88742" x2="38667" y2="94923"/>
                        <a14:foregroundMark x1="38667" y1="94923" x2="45889" y2="95916"/>
                        <a14:foregroundMark x1="45889" y1="95916" x2="46778" y2="88631"/>
                        <a14:foregroundMark x1="46778" y1="88631" x2="44444" y2="80132"/>
                        <a14:foregroundMark x1="44444" y1="80132" x2="39333" y2="73510"/>
                        <a14:foregroundMark x1="39333" y1="73510" x2="22667" y2="65784"/>
                        <a14:foregroundMark x1="22667" y1="65784" x2="14111" y2="65563"/>
                        <a14:foregroundMark x1="14111" y1="65563" x2="7556" y2="62362"/>
                        <a14:foregroundMark x1="7556" y1="62362" x2="14444" y2="64349"/>
                        <a14:foregroundMark x1="14444" y1="64349" x2="15000" y2="66004"/>
                        <a14:foregroundMark x1="49111" y1="95364" x2="56444" y2="95585"/>
                        <a14:foregroundMark x1="56444" y1="95585" x2="71222" y2="91832"/>
                        <a14:foregroundMark x1="71222" y1="91832" x2="77778" y2="88190"/>
                        <a14:foregroundMark x1="77778" y1="88190" x2="80556" y2="81788"/>
                        <a14:foregroundMark x1="80556" y1="81788" x2="79556" y2="74062"/>
                        <a14:foregroundMark x1="79556" y1="74062" x2="69778" y2="71523"/>
                        <a14:foregroundMark x1="69778" y1="71523" x2="61556" y2="73841"/>
                        <a14:foregroundMark x1="61556" y1="73841" x2="52222" y2="86424"/>
                        <a14:foregroundMark x1="52222" y1="86424" x2="50667" y2="93598"/>
                        <a14:foregroundMark x1="50667" y1="93598" x2="49111" y2="95585"/>
                        <a14:foregroundMark x1="87333" y1="79139" x2="94703" y2="68158"/>
                        <a14:foregroundMark x1="95333" y1="67219" x2="96667" y2="46137"/>
                        <a14:foregroundMark x1="96667" y1="46137" x2="89667" y2="42936"/>
                        <a14:foregroundMark x1="89667" y1="42936" x2="84000" y2="47903"/>
                        <a14:foregroundMark x1="84000" y1="47903" x2="77111" y2="62472"/>
                        <a14:foregroundMark x1="77111" y1="62472" x2="78000" y2="69536"/>
                        <a14:foregroundMark x1="78000" y1="69536" x2="82111" y2="75497"/>
                        <a14:foregroundMark x1="82111" y1="75497" x2="86889" y2="78918"/>
                        <a14:foregroundMark x1="38889" y1="7174" x2="45953" y2="5870"/>
                        <a14:foregroundMark x1="54009" y1="5444" x2="58667" y2="6512"/>
                        <a14:backgroundMark x1="9556" y1="29360" x2="14111" y2="23179"/>
                        <a14:backgroundMark x1="12333" y1="25938" x2="12556" y2="25938"/>
                        <a14:backgroundMark x1="11111" y1="26380" x2="15444" y2="22517"/>
                        <a14:backgroundMark x1="8222" y1="31126" x2="10889" y2="28146"/>
                        <a14:backgroundMark x1="9333" y1="30684" x2="11556" y2="28146"/>
                        <a14:backgroundMark x1="4111" y1="58609" x2="6111" y2="61589"/>
                        <a14:backgroundMark x1="93889" y1="70530" x2="94889" y2="69205"/>
                        <a14:backgroundMark x1="94333" y1="71523" x2="95556" y2="66777"/>
                        <a14:backgroundMark x1="94111" y1="69647" x2="96667" y2="66004"/>
                        <a14:backgroundMark x1="93889" y1="70751" x2="96000" y2="66336"/>
                        <a14:backgroundMark x1="46444" y1="5077" x2="52556" y2="4746"/>
                        <a14:backgroundMark x1="51778" y1="4415" x2="53444" y2="4746"/>
                        <a14:backgroundMark x1="52889" y1="4415" x2="54333" y2="5077"/>
                      </a14:backgroundRemoval>
                    </a14:imgEffect>
                  </a14:imgLayer>
                </a14:imgProps>
              </a:ext>
            </a:extLst>
          </a:blip>
          <a:stretch>
            <a:fillRect/>
          </a:stretch>
        </p:blipFill>
        <p:spPr>
          <a:xfrm>
            <a:off x="36991859" y="317001"/>
            <a:ext cx="3931179" cy="3818326"/>
          </a:xfrm>
          <a:prstGeom prst="rect">
            <a:avLst/>
          </a:prstGeom>
        </p:spPr>
      </p:pic>
      <p:sp>
        <p:nvSpPr>
          <p:cNvPr id="18" name="TextBox 17">
            <a:extLst>
              <a:ext uri="{FF2B5EF4-FFF2-40B4-BE49-F238E27FC236}">
                <a16:creationId xmlns:a16="http://schemas.microsoft.com/office/drawing/2014/main" id="{3CB54DB1-3CD3-A240-9D01-52AC7C27278D}"/>
              </a:ext>
            </a:extLst>
          </p:cNvPr>
          <p:cNvSpPr txBox="1"/>
          <p:nvPr/>
        </p:nvSpPr>
        <p:spPr>
          <a:xfrm>
            <a:off x="15217381" y="25103351"/>
            <a:ext cx="13471474" cy="78483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Quality Metrics of Cookie Recipes</a:t>
            </a:r>
          </a:p>
        </p:txBody>
      </p:sp>
      <p:pic>
        <p:nvPicPr>
          <p:cNvPr id="80" name="Picture 79">
            <a:extLst>
              <a:ext uri="{FF2B5EF4-FFF2-40B4-BE49-F238E27FC236}">
                <a16:creationId xmlns:a16="http://schemas.microsoft.com/office/drawing/2014/main" id="{8992A974-8E08-8640-B4D1-79E28248638F}"/>
              </a:ext>
            </a:extLst>
          </p:cNvPr>
          <p:cNvPicPr>
            <a:picLocks noChangeAspect="1"/>
          </p:cNvPicPr>
          <p:nvPr/>
        </p:nvPicPr>
        <p:blipFill rotWithShape="1">
          <a:blip r:embed="rId27"/>
          <a:srcRect l="17925"/>
          <a:stretch/>
        </p:blipFill>
        <p:spPr>
          <a:xfrm>
            <a:off x="20885876" y="26122032"/>
            <a:ext cx="1973223" cy="1353283"/>
          </a:xfrm>
          <a:prstGeom prst="rect">
            <a:avLst/>
          </a:prstGeom>
        </p:spPr>
      </p:pic>
      <p:grpSp>
        <p:nvGrpSpPr>
          <p:cNvPr id="124" name="Group 123">
            <a:extLst>
              <a:ext uri="{FF2B5EF4-FFF2-40B4-BE49-F238E27FC236}">
                <a16:creationId xmlns:a16="http://schemas.microsoft.com/office/drawing/2014/main" id="{0002CE15-2D80-7941-8B6C-127DBC3A2E25}"/>
              </a:ext>
            </a:extLst>
          </p:cNvPr>
          <p:cNvGrpSpPr/>
          <p:nvPr/>
        </p:nvGrpSpPr>
        <p:grpSpPr>
          <a:xfrm rot="5400000">
            <a:off x="6373143" y="11584732"/>
            <a:ext cx="3934941" cy="11068382"/>
            <a:chOff x="-1740564" y="16258207"/>
            <a:chExt cx="2221757" cy="11068382"/>
          </a:xfrm>
        </p:grpSpPr>
        <p:pic>
          <p:nvPicPr>
            <p:cNvPr id="93" name="Picture 92" descr="A close up of a logo&#10;&#10;Description automatically generated">
              <a:extLst>
                <a:ext uri="{FF2B5EF4-FFF2-40B4-BE49-F238E27FC236}">
                  <a16:creationId xmlns:a16="http://schemas.microsoft.com/office/drawing/2014/main" id="{554FB884-11F5-0741-B663-61D60F6585CE}"/>
                </a:ext>
              </a:extLst>
            </p:cNvPr>
            <p:cNvPicPr>
              <a:picLocks noChangeAspect="1"/>
            </p:cNvPicPr>
            <p:nvPr/>
          </p:nvPicPr>
          <p:blipFill rotWithShape="1">
            <a:blip r:embed="rId28"/>
            <a:srcRect l="1366" r="24456"/>
            <a:stretch/>
          </p:blipFill>
          <p:spPr>
            <a:xfrm>
              <a:off x="-1740564" y="16258207"/>
              <a:ext cx="2215304" cy="1849402"/>
            </a:xfrm>
            <a:prstGeom prst="rect">
              <a:avLst/>
            </a:prstGeom>
          </p:spPr>
        </p:pic>
        <p:grpSp>
          <p:nvGrpSpPr>
            <p:cNvPr id="123" name="Group 122">
              <a:extLst>
                <a:ext uri="{FF2B5EF4-FFF2-40B4-BE49-F238E27FC236}">
                  <a16:creationId xmlns:a16="http://schemas.microsoft.com/office/drawing/2014/main" id="{9D44A71A-2D36-7940-A169-4C40969F1F4B}"/>
                </a:ext>
              </a:extLst>
            </p:cNvPr>
            <p:cNvGrpSpPr/>
            <p:nvPr/>
          </p:nvGrpSpPr>
          <p:grpSpPr>
            <a:xfrm>
              <a:off x="-1740564" y="17514295"/>
              <a:ext cx="2221757" cy="9812294"/>
              <a:chOff x="-1740564" y="17514295"/>
              <a:chExt cx="2221757" cy="9812294"/>
            </a:xfrm>
          </p:grpSpPr>
          <p:pic>
            <p:nvPicPr>
              <p:cNvPr id="95" name="Picture 94" descr="A close up of a logo&#10;&#10;Description automatically generated">
                <a:extLst>
                  <a:ext uri="{FF2B5EF4-FFF2-40B4-BE49-F238E27FC236}">
                    <a16:creationId xmlns:a16="http://schemas.microsoft.com/office/drawing/2014/main" id="{64E762AD-D8C1-EA4A-AE85-3D5A8CBC1F37}"/>
                  </a:ext>
                </a:extLst>
              </p:cNvPr>
              <p:cNvPicPr>
                <a:picLocks noChangeAspect="1"/>
              </p:cNvPicPr>
              <p:nvPr/>
            </p:nvPicPr>
            <p:blipFill rotWithShape="1">
              <a:blip r:embed="rId29"/>
              <a:srcRect l="3573" t="866" r="18404"/>
              <a:stretch/>
            </p:blipFill>
            <p:spPr>
              <a:xfrm>
                <a:off x="-1740564" y="17514295"/>
                <a:ext cx="2215304" cy="1926207"/>
              </a:xfrm>
              <a:prstGeom prst="rect">
                <a:avLst/>
              </a:prstGeom>
            </p:spPr>
          </p:pic>
          <p:pic>
            <p:nvPicPr>
              <p:cNvPr id="97" name="Picture 96">
                <a:extLst>
                  <a:ext uri="{FF2B5EF4-FFF2-40B4-BE49-F238E27FC236}">
                    <a16:creationId xmlns:a16="http://schemas.microsoft.com/office/drawing/2014/main" id="{661101D1-D874-2C41-BD91-D69FA87255AF}"/>
                  </a:ext>
                </a:extLst>
              </p:cNvPr>
              <p:cNvPicPr>
                <a:picLocks noChangeAspect="1"/>
              </p:cNvPicPr>
              <p:nvPr/>
            </p:nvPicPr>
            <p:blipFill rotWithShape="1">
              <a:blip r:embed="rId30"/>
              <a:srcRect l="2236" r="18433"/>
              <a:stretch/>
            </p:blipFill>
            <p:spPr>
              <a:xfrm>
                <a:off x="-1734823" y="19099515"/>
                <a:ext cx="2215303" cy="1682186"/>
              </a:xfrm>
              <a:prstGeom prst="rect">
                <a:avLst/>
              </a:prstGeom>
            </p:spPr>
          </p:pic>
          <p:grpSp>
            <p:nvGrpSpPr>
              <p:cNvPr id="122" name="Group 121">
                <a:extLst>
                  <a:ext uri="{FF2B5EF4-FFF2-40B4-BE49-F238E27FC236}">
                    <a16:creationId xmlns:a16="http://schemas.microsoft.com/office/drawing/2014/main" id="{C460CE9D-F2CD-E948-875A-7FE0281E72A0}"/>
                  </a:ext>
                </a:extLst>
              </p:cNvPr>
              <p:cNvGrpSpPr/>
              <p:nvPr/>
            </p:nvGrpSpPr>
            <p:grpSpPr>
              <a:xfrm>
                <a:off x="-1734823" y="20439444"/>
                <a:ext cx="2216016" cy="6887145"/>
                <a:chOff x="-1734823" y="20439444"/>
                <a:chExt cx="2216016" cy="6887145"/>
              </a:xfrm>
            </p:grpSpPr>
            <p:pic>
              <p:nvPicPr>
                <p:cNvPr id="99" name="Picture 98" descr="A picture containing sky, object, boat&#10;&#10;Description automatically generated">
                  <a:extLst>
                    <a:ext uri="{FF2B5EF4-FFF2-40B4-BE49-F238E27FC236}">
                      <a16:creationId xmlns:a16="http://schemas.microsoft.com/office/drawing/2014/main" id="{49E44842-F909-F24D-B13B-7836E108063B}"/>
                    </a:ext>
                  </a:extLst>
                </p:cNvPr>
                <p:cNvPicPr>
                  <a:picLocks noChangeAspect="1"/>
                </p:cNvPicPr>
                <p:nvPr/>
              </p:nvPicPr>
              <p:blipFill rotWithShape="1">
                <a:blip r:embed="rId31"/>
                <a:srcRect r="15184"/>
                <a:stretch/>
              </p:blipFill>
              <p:spPr>
                <a:xfrm>
                  <a:off x="-1734113" y="20439444"/>
                  <a:ext cx="2215303" cy="1675496"/>
                </a:xfrm>
                <a:prstGeom prst="rect">
                  <a:avLst/>
                </a:prstGeom>
              </p:spPr>
            </p:pic>
            <p:grpSp>
              <p:nvGrpSpPr>
                <p:cNvPr id="121" name="Group 120">
                  <a:extLst>
                    <a:ext uri="{FF2B5EF4-FFF2-40B4-BE49-F238E27FC236}">
                      <a16:creationId xmlns:a16="http://schemas.microsoft.com/office/drawing/2014/main" id="{AEE4F246-4E8C-394C-8F50-510FF2B98F87}"/>
                    </a:ext>
                  </a:extLst>
                </p:cNvPr>
                <p:cNvGrpSpPr/>
                <p:nvPr/>
              </p:nvGrpSpPr>
              <p:grpSpPr>
                <a:xfrm>
                  <a:off x="-1734823" y="21961008"/>
                  <a:ext cx="2216016" cy="5365581"/>
                  <a:chOff x="-1888806" y="21961008"/>
                  <a:chExt cx="2216016" cy="5365581"/>
                </a:xfrm>
              </p:grpSpPr>
              <p:pic>
                <p:nvPicPr>
                  <p:cNvPr id="107" name="Picture 106">
                    <a:extLst>
                      <a:ext uri="{FF2B5EF4-FFF2-40B4-BE49-F238E27FC236}">
                        <a16:creationId xmlns:a16="http://schemas.microsoft.com/office/drawing/2014/main" id="{D52A7F16-5306-0849-9BC5-31CA96039336}"/>
                      </a:ext>
                    </a:extLst>
                  </p:cNvPr>
                  <p:cNvPicPr>
                    <a:picLocks noChangeAspect="1"/>
                  </p:cNvPicPr>
                  <p:nvPr/>
                </p:nvPicPr>
                <p:blipFill rotWithShape="1">
                  <a:blip r:embed="rId32"/>
                  <a:srcRect l="394" r="15836"/>
                  <a:stretch/>
                </p:blipFill>
                <p:spPr>
                  <a:xfrm>
                    <a:off x="-1888802" y="21961008"/>
                    <a:ext cx="2216011" cy="1428020"/>
                  </a:xfrm>
                  <a:prstGeom prst="rect">
                    <a:avLst/>
                  </a:prstGeom>
                </p:spPr>
              </p:pic>
              <p:grpSp>
                <p:nvGrpSpPr>
                  <p:cNvPr id="120" name="Group 119">
                    <a:extLst>
                      <a:ext uri="{FF2B5EF4-FFF2-40B4-BE49-F238E27FC236}">
                        <a16:creationId xmlns:a16="http://schemas.microsoft.com/office/drawing/2014/main" id="{485947EF-FA13-274F-90BF-EB99ACFE35F8}"/>
                      </a:ext>
                    </a:extLst>
                  </p:cNvPr>
                  <p:cNvGrpSpPr/>
                  <p:nvPr/>
                </p:nvGrpSpPr>
                <p:grpSpPr>
                  <a:xfrm>
                    <a:off x="-1888806" y="22544240"/>
                    <a:ext cx="2216016" cy="4782349"/>
                    <a:chOff x="-1888806" y="22544240"/>
                    <a:chExt cx="2216016" cy="4782349"/>
                  </a:xfrm>
                </p:grpSpPr>
                <p:pic>
                  <p:nvPicPr>
                    <p:cNvPr id="111" name="Picture 110" descr="A close up of an object&#10;&#10;Description automatically generated">
                      <a:extLst>
                        <a:ext uri="{FF2B5EF4-FFF2-40B4-BE49-F238E27FC236}">
                          <a16:creationId xmlns:a16="http://schemas.microsoft.com/office/drawing/2014/main" id="{37FC8AB5-5140-E844-A5D1-A55B8F2F3BD1}"/>
                        </a:ext>
                      </a:extLst>
                    </p:cNvPr>
                    <p:cNvPicPr>
                      <a:picLocks noChangeAspect="1"/>
                    </p:cNvPicPr>
                    <p:nvPr/>
                  </p:nvPicPr>
                  <p:blipFill rotWithShape="1">
                    <a:blip r:embed="rId33"/>
                    <a:srcRect l="3587" r="7708"/>
                    <a:stretch/>
                  </p:blipFill>
                  <p:spPr>
                    <a:xfrm>
                      <a:off x="-1888801" y="22544240"/>
                      <a:ext cx="2216011" cy="1755762"/>
                    </a:xfrm>
                    <a:prstGeom prst="rect">
                      <a:avLst/>
                    </a:prstGeom>
                  </p:spPr>
                </p:pic>
                <p:grpSp>
                  <p:nvGrpSpPr>
                    <p:cNvPr id="119" name="Group 118">
                      <a:extLst>
                        <a:ext uri="{FF2B5EF4-FFF2-40B4-BE49-F238E27FC236}">
                          <a16:creationId xmlns:a16="http://schemas.microsoft.com/office/drawing/2014/main" id="{F72BE2D2-F83B-1C41-BC8F-80BA23D62AAA}"/>
                        </a:ext>
                      </a:extLst>
                    </p:cNvPr>
                    <p:cNvGrpSpPr/>
                    <p:nvPr/>
                  </p:nvGrpSpPr>
                  <p:grpSpPr>
                    <a:xfrm>
                      <a:off x="-1888806" y="23873927"/>
                      <a:ext cx="2216016" cy="3452662"/>
                      <a:chOff x="-1888806" y="23873927"/>
                      <a:chExt cx="2216016" cy="3452662"/>
                    </a:xfrm>
                  </p:grpSpPr>
                  <p:pic>
                    <p:nvPicPr>
                      <p:cNvPr id="113" name="Picture 112" descr="A close up of a piece of paper&#10;&#10;Description automatically generated">
                        <a:extLst>
                          <a:ext uri="{FF2B5EF4-FFF2-40B4-BE49-F238E27FC236}">
                            <a16:creationId xmlns:a16="http://schemas.microsoft.com/office/drawing/2014/main" id="{CC9E55FD-E2C4-C445-94DB-29C243425C83}"/>
                          </a:ext>
                        </a:extLst>
                      </p:cNvPr>
                      <p:cNvPicPr>
                        <a:picLocks noChangeAspect="1"/>
                      </p:cNvPicPr>
                      <p:nvPr/>
                    </p:nvPicPr>
                    <p:blipFill rotWithShape="1">
                      <a:blip r:embed="rId34"/>
                      <a:srcRect l="2875" r="10959"/>
                      <a:stretch/>
                    </p:blipFill>
                    <p:spPr>
                      <a:xfrm>
                        <a:off x="-1888803" y="23873927"/>
                        <a:ext cx="2216013" cy="1772484"/>
                      </a:xfrm>
                      <a:prstGeom prst="rect">
                        <a:avLst/>
                      </a:prstGeom>
                    </p:spPr>
                  </p:pic>
                  <p:grpSp>
                    <p:nvGrpSpPr>
                      <p:cNvPr id="118" name="Group 117">
                        <a:extLst>
                          <a:ext uri="{FF2B5EF4-FFF2-40B4-BE49-F238E27FC236}">
                            <a16:creationId xmlns:a16="http://schemas.microsoft.com/office/drawing/2014/main" id="{F3C19088-1F47-AC46-A39C-7BE1D05D5AF0}"/>
                          </a:ext>
                        </a:extLst>
                      </p:cNvPr>
                      <p:cNvGrpSpPr/>
                      <p:nvPr/>
                    </p:nvGrpSpPr>
                    <p:grpSpPr>
                      <a:xfrm>
                        <a:off x="-1888806" y="24911213"/>
                        <a:ext cx="2216015" cy="2415376"/>
                        <a:chOff x="-1888806" y="24911213"/>
                        <a:chExt cx="2216015" cy="2415376"/>
                      </a:xfrm>
                    </p:grpSpPr>
                    <p:pic>
                      <p:nvPicPr>
                        <p:cNvPr id="115" name="Picture 114" descr="A close up of a logo&#10;&#10;Description automatically generated">
                          <a:extLst>
                            <a:ext uri="{FF2B5EF4-FFF2-40B4-BE49-F238E27FC236}">
                              <a16:creationId xmlns:a16="http://schemas.microsoft.com/office/drawing/2014/main" id="{453B1D58-9E50-C34F-8A0F-9E560F980E1B}"/>
                            </a:ext>
                          </a:extLst>
                        </p:cNvPr>
                        <p:cNvPicPr>
                          <a:picLocks noChangeAspect="1"/>
                        </p:cNvPicPr>
                        <p:nvPr/>
                      </p:nvPicPr>
                      <p:blipFill rotWithShape="1">
                        <a:blip r:embed="rId35"/>
                        <a:srcRect l="2280" r="9487"/>
                        <a:stretch/>
                      </p:blipFill>
                      <p:spPr>
                        <a:xfrm>
                          <a:off x="-1888803" y="24911213"/>
                          <a:ext cx="2216012" cy="1478185"/>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4D409DD2-E155-C04C-8F32-82F4F079D4E9}"/>
                            </a:ext>
                          </a:extLst>
                        </p:cNvPr>
                        <p:cNvPicPr>
                          <a:picLocks noChangeAspect="1"/>
                        </p:cNvPicPr>
                        <p:nvPr/>
                      </p:nvPicPr>
                      <p:blipFill rotWithShape="1">
                        <a:blip r:embed="rId36"/>
                        <a:srcRect l="10559" r="6514"/>
                        <a:stretch/>
                      </p:blipFill>
                      <p:spPr>
                        <a:xfrm>
                          <a:off x="-1888806" y="25701256"/>
                          <a:ext cx="2216013" cy="1625333"/>
                        </a:xfrm>
                        <a:prstGeom prst="rect">
                          <a:avLst/>
                        </a:prstGeom>
                      </p:spPr>
                    </p:pic>
                  </p:grpSp>
                </p:grpSp>
              </p:grpSp>
            </p:grpSp>
          </p:grpSp>
        </p:grpSp>
      </p:grpSp>
      <p:sp>
        <p:nvSpPr>
          <p:cNvPr id="125" name="TextBox 124">
            <a:extLst>
              <a:ext uri="{FF2B5EF4-FFF2-40B4-BE49-F238E27FC236}">
                <a16:creationId xmlns:a16="http://schemas.microsoft.com/office/drawing/2014/main" id="{B072CD9D-6984-6B4E-A6FF-AB18C1F32F25}"/>
              </a:ext>
            </a:extLst>
          </p:cNvPr>
          <p:cNvSpPr txBox="1"/>
          <p:nvPr/>
        </p:nvSpPr>
        <p:spPr>
          <a:xfrm>
            <a:off x="2890518" y="18564707"/>
            <a:ext cx="5229388" cy="553998"/>
          </a:xfrm>
          <a:prstGeom prst="rect">
            <a:avLst/>
          </a:prstGeom>
          <a:noFill/>
        </p:spPr>
        <p:txBody>
          <a:bodyPr wrap="square" rtlCol="0">
            <a:spAutoFit/>
          </a:bodyPr>
          <a:lstStyle/>
          <a:p>
            <a:pPr algn="l"/>
            <a:r>
              <a:rPr lang="en-US" sz="2900" dirty="0"/>
              <a:t>Deep Learning Neural Network</a:t>
            </a:r>
          </a:p>
        </p:txBody>
      </p:sp>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722</TotalTime>
  <Words>574</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98</cp:revision>
  <dcterms:created xsi:type="dcterms:W3CDTF">2019-03-28T19:37:41Z</dcterms:created>
  <dcterms:modified xsi:type="dcterms:W3CDTF">2019-04-16T19:04:49Z</dcterms:modified>
</cp:coreProperties>
</file>